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6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143440-EA88-1B42-AC1B-F24C97AA2117}" v="207" dt="2020-02-21T21:23:39.1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09"/>
  </p:normalViewPr>
  <p:slideViewPr>
    <p:cSldViewPr snapToGrid="0" snapToObjects="1">
      <p:cViewPr>
        <p:scale>
          <a:sx n="98" d="100"/>
          <a:sy n="98" d="100"/>
        </p:scale>
        <p:origin x="2040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3" d="100"/>
        <a:sy n="17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49A2-16A8-7C49-A524-B47E46AE0DD0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9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49A2-16A8-7C49-A524-B47E46AE0DD0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8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49A2-16A8-7C49-A524-B47E46AE0DD0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0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49A2-16A8-7C49-A524-B47E46AE0DD0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3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49A2-16A8-7C49-A524-B47E46AE0DD0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9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49A2-16A8-7C49-A524-B47E46AE0DD0}" type="datetimeFigureOut">
              <a:rPr lang="en-US" smtClean="0"/>
              <a:t>2/21/20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49A2-16A8-7C49-A524-B47E46AE0DD0}" type="datetimeFigureOut">
              <a:rPr lang="en-US" smtClean="0"/>
              <a:t>2/21/20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49A2-16A8-7C49-A524-B47E46AE0DD0}" type="datetimeFigureOut">
              <a:rPr lang="en-US" smtClean="0"/>
              <a:t>2/21/20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3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49A2-16A8-7C49-A524-B47E46AE0DD0}" type="datetimeFigureOut">
              <a:rPr lang="en-US" smtClean="0"/>
              <a:t>2/21/20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3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49A2-16A8-7C49-A524-B47E46AE0DD0}" type="datetimeFigureOut">
              <a:rPr lang="en-US" smtClean="0"/>
              <a:t>2/21/20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37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49A2-16A8-7C49-A524-B47E46AE0DD0}" type="datetimeFigureOut">
              <a:rPr lang="en-US" smtClean="0"/>
              <a:t>2/21/20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30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849A2-16A8-7C49-A524-B47E46AE0DD0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41885-F7F2-F348-86E4-188E341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821E88-C247-7747-A202-81A1F459A875}"/>
              </a:ext>
            </a:extLst>
          </p:cNvPr>
          <p:cNvSpPr txBox="1"/>
          <p:nvPr/>
        </p:nvSpPr>
        <p:spPr>
          <a:xfrm>
            <a:off x="0" y="677333"/>
            <a:ext cx="9144000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endParaRPr lang="en-US" sz="3600" dirty="0">
              <a:latin typeface="Chalkboard" panose="03050602040202020205" pitchFamily="66" charset="77"/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77"/>
              </a:rPr>
              <a:t>Long Run Costs and Production</a:t>
            </a:r>
          </a:p>
          <a:p>
            <a:pPr algn="ctr"/>
            <a:endParaRPr lang="en-US" sz="3600" dirty="0">
              <a:solidFill>
                <a:schemeClr val="bg1"/>
              </a:solidFill>
              <a:latin typeface="Chalkboard" panose="03050602040202020205" pitchFamily="66" charset="7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104101-01A9-4A4B-99DC-1D9AF3F57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161" y="5767161"/>
            <a:ext cx="1090839" cy="10908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D22DD00-ABF4-5740-A432-F48438C46123}"/>
              </a:ext>
            </a:extLst>
          </p:cNvPr>
          <p:cNvSpPr txBox="1"/>
          <p:nvPr/>
        </p:nvSpPr>
        <p:spPr>
          <a:xfrm>
            <a:off x="2367978" y="6185623"/>
            <a:ext cx="598998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Gill Sans MT" panose="020B0502020104020203" pitchFamily="34" charset="77"/>
              </a:rPr>
              <a:t>‘Thank you for following our sharing policy - it helps us to keep our resources affordable.' The </a:t>
            </a:r>
            <a:r>
              <a:rPr lang="en-US" sz="1050" dirty="0" err="1">
                <a:latin typeface="Gill Sans MT" panose="020B0502020104020203" pitchFamily="34" charset="77"/>
              </a:rPr>
              <a:t>Econosaurus</a:t>
            </a:r>
            <a:r>
              <a:rPr lang="en-US" sz="1050" dirty="0">
                <a:latin typeface="Gill Sans MT" panose="020B0502020104020203" pitchFamily="34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382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821E88-C247-7747-A202-81A1F459A875}"/>
              </a:ext>
            </a:extLst>
          </p:cNvPr>
          <p:cNvSpPr txBox="1"/>
          <p:nvPr/>
        </p:nvSpPr>
        <p:spPr>
          <a:xfrm>
            <a:off x="0" y="2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77"/>
              </a:rPr>
              <a:t>Long Run Production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B09E5C6-1A1E-CB4E-9C16-5A232827C0DB}"/>
              </a:ext>
            </a:extLst>
          </p:cNvPr>
          <p:cNvSpPr/>
          <p:nvPr/>
        </p:nvSpPr>
        <p:spPr>
          <a:xfrm>
            <a:off x="497632" y="1031814"/>
            <a:ext cx="6027575" cy="1705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latin typeface="Gill Sans MT" panose="020B0502020104020203" pitchFamily="34" charset="77"/>
              </a:rPr>
              <a:t>The difference between the long run and the short run is that </a:t>
            </a:r>
            <a:r>
              <a:rPr lang="en-US" b="1" dirty="0">
                <a:latin typeface="Gill Sans MT" panose="020B0502020104020203" pitchFamily="34" charset="77"/>
              </a:rPr>
              <a:t>in the long run, all factors are variable but in the short run at least 1 is fixed.</a:t>
            </a:r>
          </a:p>
          <a:p>
            <a:pPr algn="ctr">
              <a:lnSpc>
                <a:spcPct val="150000"/>
              </a:lnSpc>
            </a:pPr>
            <a:endParaRPr lang="en-US" dirty="0">
              <a:latin typeface="Gill Sans MT" panose="020B0502020104020203" pitchFamily="34" charset="7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AF9CFEB-32CC-EB4E-920F-FC71DEEC6B61}"/>
              </a:ext>
            </a:extLst>
          </p:cNvPr>
          <p:cNvSpPr/>
          <p:nvPr/>
        </p:nvSpPr>
        <p:spPr>
          <a:xfrm>
            <a:off x="270587" y="3183572"/>
            <a:ext cx="8873413" cy="2674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Gill Sans MT" panose="020B0502020104020203" pitchFamily="34" charset="77"/>
              </a:rPr>
              <a:t>As we increase all inputs by a given percentage, 3 scenarios can happen:</a:t>
            </a:r>
          </a:p>
          <a:p>
            <a:endParaRPr lang="en-US" dirty="0">
              <a:latin typeface="Gill Sans MT" panose="020B0502020104020203" pitchFamily="34" charset="77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Gill Sans MT" panose="020B0502020104020203" pitchFamily="34" charset="77"/>
              </a:rPr>
              <a:t>1) Output increases by the same percentage. This is called </a:t>
            </a:r>
            <a:r>
              <a:rPr lang="en-US" b="1" dirty="0">
                <a:latin typeface="Gill Sans MT" panose="020B0502020104020203" pitchFamily="34" charset="77"/>
              </a:rPr>
              <a:t>constant returns to scale.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Gill Sans MT" panose="020B0502020104020203" pitchFamily="34" charset="77"/>
              </a:rPr>
              <a:t>2) Output increases but by a smaller percentage. This is called </a:t>
            </a:r>
            <a:r>
              <a:rPr lang="en-US" b="1" dirty="0">
                <a:latin typeface="Gill Sans MT" panose="020B0502020104020203" pitchFamily="34" charset="77"/>
              </a:rPr>
              <a:t>decreasing returns to scale.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Gill Sans MT" panose="020B0502020104020203" pitchFamily="34" charset="77"/>
              </a:rPr>
              <a:t>3) Output increases by a bigger percentage. This is called </a:t>
            </a:r>
            <a:r>
              <a:rPr lang="en-US" b="1" dirty="0">
                <a:latin typeface="Gill Sans MT" panose="020B0502020104020203" pitchFamily="34" charset="77"/>
              </a:rPr>
              <a:t>increasing returns to scale.</a:t>
            </a:r>
          </a:p>
          <a:p>
            <a:pPr>
              <a:lnSpc>
                <a:spcPct val="150000"/>
              </a:lnSpc>
            </a:pPr>
            <a:endParaRPr lang="en-US" dirty="0">
              <a:latin typeface="Gill Sans MT" panose="020B0502020104020203" pitchFamily="34" charset="77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Gill Sans MT" panose="020B0502020104020203" pitchFamily="34" charset="77"/>
              </a:rPr>
              <a:t>Returns to scale look at the relationship between </a:t>
            </a:r>
            <a:r>
              <a:rPr lang="en-US" b="1" dirty="0">
                <a:latin typeface="Gill Sans MT" panose="020B0502020104020203" pitchFamily="34" charset="77"/>
              </a:rPr>
              <a:t>inputs</a:t>
            </a:r>
            <a:r>
              <a:rPr lang="en-US" dirty="0">
                <a:latin typeface="Gill Sans MT" panose="020B0502020104020203" pitchFamily="34" charset="77"/>
              </a:rPr>
              <a:t> and </a:t>
            </a:r>
            <a:r>
              <a:rPr lang="en-US" b="1" dirty="0">
                <a:latin typeface="Gill Sans MT" panose="020B0502020104020203" pitchFamily="34" charset="77"/>
              </a:rPr>
              <a:t>outputs.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88E1758-FB67-B24E-BDBF-0773FBFC118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668278" y="779856"/>
            <a:ext cx="2205135" cy="219017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58E17BB-1AEE-2C43-8CA7-9EBA8BAEFE91}"/>
              </a:ext>
            </a:extLst>
          </p:cNvPr>
          <p:cNvSpPr/>
          <p:nvPr/>
        </p:nvSpPr>
        <p:spPr>
          <a:xfrm>
            <a:off x="270283" y="1581210"/>
            <a:ext cx="6482271" cy="8074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D579EE3-954B-4E47-AA4E-BA3CC6DD4B74}"/>
              </a:ext>
            </a:extLst>
          </p:cNvPr>
          <p:cNvSpPr/>
          <p:nvPr/>
        </p:nvSpPr>
        <p:spPr>
          <a:xfrm>
            <a:off x="5747657" y="3830262"/>
            <a:ext cx="2848947" cy="29654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04626F7-7EC2-EA41-98D5-F6B6087EC1ED}"/>
              </a:ext>
            </a:extLst>
          </p:cNvPr>
          <p:cNvSpPr/>
          <p:nvPr/>
        </p:nvSpPr>
        <p:spPr>
          <a:xfrm>
            <a:off x="6099109" y="4257891"/>
            <a:ext cx="2952000" cy="31520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ECD1947-2E65-CC47-8308-798109E70EA6}"/>
              </a:ext>
            </a:extLst>
          </p:cNvPr>
          <p:cNvSpPr/>
          <p:nvPr/>
        </p:nvSpPr>
        <p:spPr>
          <a:xfrm>
            <a:off x="5644604" y="4694431"/>
            <a:ext cx="2952000" cy="31520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2E590C2-68B2-BE4F-9B13-F58F498BEA0A}"/>
              </a:ext>
            </a:extLst>
          </p:cNvPr>
          <p:cNvSpPr/>
          <p:nvPr/>
        </p:nvSpPr>
        <p:spPr>
          <a:xfrm>
            <a:off x="4966112" y="5533558"/>
            <a:ext cx="2265993" cy="28285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2970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821E88-C247-7747-A202-81A1F459A875}"/>
              </a:ext>
            </a:extLst>
          </p:cNvPr>
          <p:cNvSpPr txBox="1"/>
          <p:nvPr/>
        </p:nvSpPr>
        <p:spPr>
          <a:xfrm>
            <a:off x="0" y="2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77"/>
              </a:rPr>
              <a:t>Long Run Costs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3918AD-E8AB-5642-97A2-A104CA44199E}"/>
              </a:ext>
            </a:extLst>
          </p:cNvPr>
          <p:cNvSpPr/>
          <p:nvPr/>
        </p:nvSpPr>
        <p:spPr>
          <a:xfrm>
            <a:off x="209939" y="1025205"/>
            <a:ext cx="87241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Gill Sans MT" panose="020B0502020104020203" pitchFamily="34" charset="77"/>
              </a:rPr>
              <a:t>(Dis)economies of scale look at the relationship between </a:t>
            </a:r>
            <a:r>
              <a:rPr lang="en-US" b="1" dirty="0">
                <a:latin typeface="Gill Sans MT" panose="020B0502020104020203" pitchFamily="34" charset="77"/>
              </a:rPr>
              <a:t>outputs and (average) costs.</a:t>
            </a:r>
          </a:p>
          <a:p>
            <a:pPr>
              <a:lnSpc>
                <a:spcPct val="150000"/>
              </a:lnSpc>
            </a:pPr>
            <a:endParaRPr lang="en-US" dirty="0">
              <a:latin typeface="Gill Sans MT" panose="020B0502020104020203" pitchFamily="34" charset="77"/>
            </a:endParaRPr>
          </a:p>
          <a:p>
            <a:r>
              <a:rPr lang="en-US" dirty="0">
                <a:latin typeface="Gill Sans MT" panose="020B0502020104020203" pitchFamily="34" charset="77"/>
              </a:rPr>
              <a:t>Economies of scale are when an increase in output  results in a </a:t>
            </a:r>
            <a:r>
              <a:rPr lang="en-US" b="1" dirty="0">
                <a:latin typeface="Gill Sans MT" panose="020B0502020104020203" pitchFamily="34" charset="77"/>
              </a:rPr>
              <a:t>decrease</a:t>
            </a:r>
            <a:r>
              <a:rPr lang="en-US" dirty="0">
                <a:latin typeface="Gill Sans MT" panose="020B0502020104020203" pitchFamily="34" charset="77"/>
              </a:rPr>
              <a:t> in average unit cost.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1FD28C-3F29-4E48-9A40-60BED97ACD89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331097" y="2480309"/>
            <a:ext cx="3810000" cy="3810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E932ED7-14D1-ED48-96E7-9D848D565C0A}"/>
              </a:ext>
            </a:extLst>
          </p:cNvPr>
          <p:cNvSpPr/>
          <p:nvPr/>
        </p:nvSpPr>
        <p:spPr>
          <a:xfrm>
            <a:off x="5654351" y="1161707"/>
            <a:ext cx="3023118" cy="2752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DD2FF8-40FD-C642-8EAF-993D460EBAE8}"/>
              </a:ext>
            </a:extLst>
          </p:cNvPr>
          <p:cNvSpPr/>
          <p:nvPr/>
        </p:nvSpPr>
        <p:spPr>
          <a:xfrm>
            <a:off x="6141097" y="1878063"/>
            <a:ext cx="968830" cy="2752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3608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821E88-C247-7747-A202-81A1F459A875}"/>
              </a:ext>
            </a:extLst>
          </p:cNvPr>
          <p:cNvSpPr txBox="1"/>
          <p:nvPr/>
        </p:nvSpPr>
        <p:spPr>
          <a:xfrm>
            <a:off x="0" y="2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77"/>
              </a:rPr>
              <a:t>Economies of Scale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689C948-7C6F-FF48-9F78-C1CE3951F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626348"/>
              </p:ext>
            </p:extLst>
          </p:nvPr>
        </p:nvGraphicFramePr>
        <p:xfrm>
          <a:off x="439265" y="783936"/>
          <a:ext cx="8265470" cy="56567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1120">
                  <a:extLst>
                    <a:ext uri="{9D8B030D-6E8A-4147-A177-3AD203B41FA5}">
                      <a16:colId xmlns:a16="http://schemas.microsoft.com/office/drawing/2014/main" val="3737944071"/>
                    </a:ext>
                  </a:extLst>
                </a:gridCol>
                <a:gridCol w="6914350">
                  <a:extLst>
                    <a:ext uri="{9D8B030D-6E8A-4147-A177-3AD203B41FA5}">
                      <a16:colId xmlns:a16="http://schemas.microsoft.com/office/drawing/2014/main" val="4214648387"/>
                    </a:ext>
                  </a:extLst>
                </a:gridCol>
              </a:tblGrid>
              <a:tr h="30377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</a:rPr>
                        <a:t>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</a:rPr>
                        <a:t>Explanation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9798112"/>
                  </a:ext>
                </a:extLst>
              </a:tr>
              <a:tr h="55042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</a:rPr>
                        <a:t>Internal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</a:rPr>
                        <a:t>As a result of firm growth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0167013"/>
                  </a:ext>
                </a:extLst>
              </a:tr>
              <a:tr h="55042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</a:rPr>
                        <a:t>External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</a:rPr>
                        <a:t>As a result of industry growth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7864796"/>
                  </a:ext>
                </a:extLst>
              </a:tr>
              <a:tr h="659469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</a:rPr>
                        <a:t>Financial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</a:rPr>
                        <a:t>Larger firms may be able to secure loans or financial capital more easily or more cheaply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2145819"/>
                  </a:ext>
                </a:extLst>
              </a:tr>
              <a:tr h="659469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</a:rPr>
                        <a:t>Technical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</a:rPr>
                        <a:t>Larger firms can be more productive thanks to specialization, the container principle and more productive capital that smaller firms can’t afford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547415"/>
                  </a:ext>
                </a:extLst>
              </a:tr>
              <a:tr h="659469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</a:rPr>
                        <a:t>Network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</a:rPr>
                        <a:t>Networks have high fixed costs, but spread over a larger output this results in a lower average cost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3435512"/>
                  </a:ext>
                </a:extLst>
              </a:tr>
              <a:tr h="659469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</a:rPr>
                        <a:t>Marketing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</a:rPr>
                        <a:t>Larger firms have a lower unit cost of advertising. TV and Billboard ads are worthwhile for big firms but too expensive for smaller firms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6138889"/>
                  </a:ext>
                </a:extLst>
              </a:tr>
              <a:tr h="659469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</a:rPr>
                        <a:t>Purchasing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</a:rPr>
                        <a:t>Bulk buying: Firms may be able to secure a lower average unit price when buying larger quantities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3786922"/>
                  </a:ext>
                </a:extLst>
              </a:tr>
              <a:tr h="923258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</a:rPr>
                        <a:t>Risk-Bearing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Gill Sans MT" panose="020B0502020104020203" pitchFamily="34" charset="77"/>
                        </a:rPr>
                        <a:t>Larger firms often have the resources to survive if a risk doesn’t pay off. There are often more people to share the loss between. They may also be able to spread the risk through diversification (an economy of scope)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7307762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92DD2FF8-40FD-C642-8EAF-993D460EBAE8}"/>
              </a:ext>
            </a:extLst>
          </p:cNvPr>
          <p:cNvSpPr/>
          <p:nvPr/>
        </p:nvSpPr>
        <p:spPr>
          <a:xfrm>
            <a:off x="1774371" y="1098957"/>
            <a:ext cx="6930364" cy="5618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F84BCD-1ED4-4D43-ADE8-EC303513969A}"/>
              </a:ext>
            </a:extLst>
          </p:cNvPr>
          <p:cNvSpPr/>
          <p:nvPr/>
        </p:nvSpPr>
        <p:spPr>
          <a:xfrm>
            <a:off x="1774371" y="1677708"/>
            <a:ext cx="6930364" cy="5618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461650-BE01-0043-8123-F859F4B32D32}"/>
              </a:ext>
            </a:extLst>
          </p:cNvPr>
          <p:cNvSpPr/>
          <p:nvPr/>
        </p:nvSpPr>
        <p:spPr>
          <a:xfrm>
            <a:off x="1774371" y="2184970"/>
            <a:ext cx="6930364" cy="7075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1114BE-54A3-5948-9F70-2EA0228832FC}"/>
              </a:ext>
            </a:extLst>
          </p:cNvPr>
          <p:cNvSpPr/>
          <p:nvPr/>
        </p:nvSpPr>
        <p:spPr>
          <a:xfrm>
            <a:off x="1774371" y="2905553"/>
            <a:ext cx="6930364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88882E-0C86-BD4C-9811-F1463DEFCDED}"/>
              </a:ext>
            </a:extLst>
          </p:cNvPr>
          <p:cNvSpPr/>
          <p:nvPr/>
        </p:nvSpPr>
        <p:spPr>
          <a:xfrm>
            <a:off x="1774371" y="3545380"/>
            <a:ext cx="6930364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EECE2B-0D81-C541-B569-0DD8FBA7A728}"/>
              </a:ext>
            </a:extLst>
          </p:cNvPr>
          <p:cNvSpPr/>
          <p:nvPr/>
        </p:nvSpPr>
        <p:spPr>
          <a:xfrm>
            <a:off x="1774371" y="4193380"/>
            <a:ext cx="6930364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425D55-999C-6742-8346-4BBCC1805F38}"/>
              </a:ext>
            </a:extLst>
          </p:cNvPr>
          <p:cNvSpPr/>
          <p:nvPr/>
        </p:nvSpPr>
        <p:spPr>
          <a:xfrm>
            <a:off x="1774371" y="4841380"/>
            <a:ext cx="6930364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A89C11-94DA-7F41-8F56-C966C89A2361}"/>
              </a:ext>
            </a:extLst>
          </p:cNvPr>
          <p:cNvSpPr/>
          <p:nvPr/>
        </p:nvSpPr>
        <p:spPr>
          <a:xfrm>
            <a:off x="1774371" y="5491971"/>
            <a:ext cx="6930364" cy="936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7462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821E88-C247-7747-A202-81A1F459A875}"/>
              </a:ext>
            </a:extLst>
          </p:cNvPr>
          <p:cNvSpPr txBox="1"/>
          <p:nvPr/>
        </p:nvSpPr>
        <p:spPr>
          <a:xfrm>
            <a:off x="0" y="2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77"/>
              </a:rPr>
              <a:t>Diseconomies of Scale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18AF14C-5983-A24B-BA10-DA30491EC342}"/>
              </a:ext>
            </a:extLst>
          </p:cNvPr>
          <p:cNvSpPr txBox="1">
            <a:spLocks/>
          </p:cNvSpPr>
          <p:nvPr/>
        </p:nvSpPr>
        <p:spPr>
          <a:xfrm rot="10800000" flipV="1">
            <a:off x="255291" y="968109"/>
            <a:ext cx="8459499" cy="5246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dirty="0">
                <a:latin typeface="Gill Sans MT" panose="020B0502020104020203" pitchFamily="34" charset="77"/>
              </a:rPr>
              <a:t>Diseconomies of scale are where </a:t>
            </a:r>
            <a:r>
              <a:rPr lang="en-US" sz="1800" b="1" dirty="0">
                <a:latin typeface="Gill Sans MT" panose="020B0502020104020203" pitchFamily="34" charset="77"/>
              </a:rPr>
              <a:t>average cost increases as output increases.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1800" b="1" dirty="0">
              <a:latin typeface="Gill Sans MT" panose="020B0502020104020203" pitchFamily="34" charset="77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dirty="0">
                <a:latin typeface="Gill Sans MT" panose="020B0502020104020203" pitchFamily="34" charset="77"/>
              </a:rPr>
              <a:t>3 possible causes of diseconomies of scale: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latin typeface="Gill Sans MT" panose="020B0502020104020203" pitchFamily="34" charset="77"/>
              </a:rPr>
              <a:t> Difficult communication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latin typeface="Gill Sans MT" panose="020B0502020104020203" pitchFamily="34" charset="77"/>
              </a:rPr>
              <a:t> Difficult co-ordination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latin typeface="Gill Sans MT" panose="020B0502020104020203" pitchFamily="34" charset="77"/>
              </a:rPr>
              <a:t> Principal-agent problem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800" b="1" dirty="0">
              <a:latin typeface="Gill Sans MT" panose="020B0502020104020203" pitchFamily="34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latin typeface="Gill Sans MT" panose="020B0502020104020203" pitchFamily="34" charset="77"/>
              </a:rPr>
              <a:t>Explain which cost curves are irrelevant in the long run and why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>
                <a:latin typeface="Gill Sans MT" panose="020B0502020104020203" pitchFamily="34" charset="77"/>
              </a:rPr>
              <a:t>AFC curves are irrelevant in the long run because in the long run, all factors are variable. AVC = AC.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3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C36089-405A-3C43-9AD6-6BD0932D56C3}"/>
              </a:ext>
            </a:extLst>
          </p:cNvPr>
          <p:cNvSpPr/>
          <p:nvPr/>
        </p:nvSpPr>
        <p:spPr>
          <a:xfrm>
            <a:off x="3472542" y="968108"/>
            <a:ext cx="4570446" cy="58077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F6426C-42C6-9A44-85C5-255D6F4937AE}"/>
              </a:ext>
            </a:extLst>
          </p:cNvPr>
          <p:cNvSpPr/>
          <p:nvPr/>
        </p:nvSpPr>
        <p:spPr>
          <a:xfrm>
            <a:off x="292613" y="2537927"/>
            <a:ext cx="3217251" cy="16048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9EE91D-0CE7-A34C-B03C-B5E254A712C9}"/>
              </a:ext>
            </a:extLst>
          </p:cNvPr>
          <p:cNvSpPr/>
          <p:nvPr/>
        </p:nvSpPr>
        <p:spPr>
          <a:xfrm>
            <a:off x="255291" y="4931101"/>
            <a:ext cx="8459499" cy="5807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8650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821E88-C247-7747-A202-81A1F459A875}"/>
              </a:ext>
            </a:extLst>
          </p:cNvPr>
          <p:cNvSpPr txBox="1"/>
          <p:nvPr/>
        </p:nvSpPr>
        <p:spPr>
          <a:xfrm>
            <a:off x="0" y="2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Gill Sans MT" panose="020B0502020104020203" pitchFamily="34" charset="77"/>
              </a:rPr>
              <a:t>LRAC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4A13BBE-80BB-064F-9551-16AEA56BBF64}"/>
              </a:ext>
            </a:extLst>
          </p:cNvPr>
          <p:cNvCxnSpPr>
            <a:cxnSpLocks/>
          </p:cNvCxnSpPr>
          <p:nvPr/>
        </p:nvCxnSpPr>
        <p:spPr>
          <a:xfrm flipV="1">
            <a:off x="1330034" y="1448584"/>
            <a:ext cx="0" cy="346851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13434B6-F3D7-374C-97DC-8B84F33B9704}"/>
              </a:ext>
            </a:extLst>
          </p:cNvPr>
          <p:cNvCxnSpPr>
            <a:cxnSpLocks/>
          </p:cNvCxnSpPr>
          <p:nvPr/>
        </p:nvCxnSpPr>
        <p:spPr>
          <a:xfrm>
            <a:off x="1298829" y="4917101"/>
            <a:ext cx="5945974" cy="3895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D367F26F-78FD-C143-B565-AF51977E7BEE}"/>
              </a:ext>
            </a:extLst>
          </p:cNvPr>
          <p:cNvSpPr txBox="1">
            <a:spLocks/>
          </p:cNvSpPr>
          <p:nvPr/>
        </p:nvSpPr>
        <p:spPr>
          <a:xfrm rot="10800000" flipV="1">
            <a:off x="940394" y="1090424"/>
            <a:ext cx="1329379" cy="3581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300" dirty="0">
                <a:latin typeface="Gill Sans MT" panose="020B0502020104020203" pitchFamily="34" charset="77"/>
              </a:rPr>
              <a:t>Average cost</a:t>
            </a:r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FBED248D-3819-254E-99B3-33D07949B3C7}"/>
              </a:ext>
            </a:extLst>
          </p:cNvPr>
          <p:cNvSpPr txBox="1">
            <a:spLocks/>
          </p:cNvSpPr>
          <p:nvPr/>
        </p:nvSpPr>
        <p:spPr>
          <a:xfrm rot="10800000" flipV="1">
            <a:off x="6860630" y="5134646"/>
            <a:ext cx="768347" cy="3581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300" dirty="0">
                <a:latin typeface="Gill Sans MT" panose="020B0502020104020203" pitchFamily="34" charset="77"/>
              </a:rPr>
              <a:t>Output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AB6BA252-B9CC-1A4D-A1DC-EC2A99D8B6F8}"/>
              </a:ext>
            </a:extLst>
          </p:cNvPr>
          <p:cNvSpPr/>
          <p:nvPr/>
        </p:nvSpPr>
        <p:spPr>
          <a:xfrm>
            <a:off x="1874272" y="2245074"/>
            <a:ext cx="536028" cy="265588"/>
          </a:xfrm>
          <a:custGeom>
            <a:avLst/>
            <a:gdLst>
              <a:gd name="connsiteX0" fmla="*/ 0 w 536028"/>
              <a:gd name="connsiteY0" fmla="*/ 0 h 265588"/>
              <a:gd name="connsiteX1" fmla="*/ 75675 w 536028"/>
              <a:gd name="connsiteY1" fmla="*/ 189186 h 265588"/>
              <a:gd name="connsiteX2" fmla="*/ 239636 w 536028"/>
              <a:gd name="connsiteY2" fmla="*/ 264861 h 265588"/>
              <a:gd name="connsiteX3" fmla="*/ 454047 w 536028"/>
              <a:gd name="connsiteY3" fmla="*/ 214411 h 265588"/>
              <a:gd name="connsiteX4" fmla="*/ 536028 w 536028"/>
              <a:gd name="connsiteY4" fmla="*/ 18919 h 265588"/>
              <a:gd name="connsiteX5" fmla="*/ 536028 w 536028"/>
              <a:gd name="connsiteY5" fmla="*/ 18919 h 26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028" h="265588">
                <a:moveTo>
                  <a:pt x="0" y="0"/>
                </a:moveTo>
                <a:cubicBezTo>
                  <a:pt x="17868" y="72521"/>
                  <a:pt x="35736" y="145043"/>
                  <a:pt x="75675" y="189186"/>
                </a:cubicBezTo>
                <a:cubicBezTo>
                  <a:pt x="115614" y="233330"/>
                  <a:pt x="176574" y="260657"/>
                  <a:pt x="239636" y="264861"/>
                </a:cubicBezTo>
                <a:cubicBezTo>
                  <a:pt x="302698" y="269065"/>
                  <a:pt x="404648" y="255401"/>
                  <a:pt x="454047" y="214411"/>
                </a:cubicBezTo>
                <a:cubicBezTo>
                  <a:pt x="503446" y="173421"/>
                  <a:pt x="536028" y="18919"/>
                  <a:pt x="536028" y="18919"/>
                </a:cubicBezTo>
                <a:lnTo>
                  <a:pt x="536028" y="18919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F5F42C-2708-564F-BFD3-5E348B07B005}"/>
              </a:ext>
            </a:extLst>
          </p:cNvPr>
          <p:cNvSpPr txBox="1"/>
          <p:nvPr/>
        </p:nvSpPr>
        <p:spPr>
          <a:xfrm>
            <a:off x="2369881" y="2125846"/>
            <a:ext cx="15385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Gill Sans MT" panose="020B0502020104020203" pitchFamily="34" charset="77"/>
              </a:rPr>
              <a:t>SRAC</a:t>
            </a:r>
            <a:r>
              <a:rPr lang="en-US" sz="1000" baseline="-25000" dirty="0">
                <a:latin typeface="Gill Sans MT" panose="020B0502020104020203" pitchFamily="34" charset="77"/>
              </a:rPr>
              <a:t>1</a:t>
            </a: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A3E4062E-6F92-4943-BB03-C9D65DE7814E}"/>
              </a:ext>
            </a:extLst>
          </p:cNvPr>
          <p:cNvSpPr/>
          <p:nvPr/>
        </p:nvSpPr>
        <p:spPr>
          <a:xfrm>
            <a:off x="1844366" y="2094751"/>
            <a:ext cx="1406697" cy="2075831"/>
          </a:xfrm>
          <a:custGeom>
            <a:avLst/>
            <a:gdLst>
              <a:gd name="connsiteX0" fmla="*/ 0 w 624114"/>
              <a:gd name="connsiteY0" fmla="*/ 0 h 791029"/>
              <a:gd name="connsiteX1" fmla="*/ 195943 w 624114"/>
              <a:gd name="connsiteY1" fmla="*/ 609600 h 791029"/>
              <a:gd name="connsiteX2" fmla="*/ 624114 w 624114"/>
              <a:gd name="connsiteY2" fmla="*/ 791029 h 791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4114" h="791029">
                <a:moveTo>
                  <a:pt x="0" y="0"/>
                </a:moveTo>
                <a:cubicBezTo>
                  <a:pt x="45962" y="238881"/>
                  <a:pt x="91924" y="477762"/>
                  <a:pt x="195943" y="609600"/>
                </a:cubicBezTo>
                <a:cubicBezTo>
                  <a:pt x="299962" y="741438"/>
                  <a:pt x="462038" y="766233"/>
                  <a:pt x="624114" y="791029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E68247D-F1AC-AB42-BC22-73FFEF5699FD}"/>
              </a:ext>
            </a:extLst>
          </p:cNvPr>
          <p:cNvCxnSpPr>
            <a:stCxn id="17" idx="2"/>
          </p:cNvCxnSpPr>
          <p:nvPr/>
        </p:nvCxnSpPr>
        <p:spPr>
          <a:xfrm>
            <a:off x="3251063" y="4170582"/>
            <a:ext cx="18225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Freeform 18">
            <a:extLst>
              <a:ext uri="{FF2B5EF4-FFF2-40B4-BE49-F238E27FC236}">
                <a16:creationId xmlns:a16="http://schemas.microsoft.com/office/drawing/2014/main" id="{F4E6931A-70E5-2E48-9205-C7A6334558CD}"/>
              </a:ext>
            </a:extLst>
          </p:cNvPr>
          <p:cNvSpPr/>
          <p:nvPr/>
        </p:nvSpPr>
        <p:spPr>
          <a:xfrm flipH="1">
            <a:off x="5051160" y="2095479"/>
            <a:ext cx="1406695" cy="2075831"/>
          </a:xfrm>
          <a:custGeom>
            <a:avLst/>
            <a:gdLst>
              <a:gd name="connsiteX0" fmla="*/ 0 w 624114"/>
              <a:gd name="connsiteY0" fmla="*/ 0 h 791029"/>
              <a:gd name="connsiteX1" fmla="*/ 195943 w 624114"/>
              <a:gd name="connsiteY1" fmla="*/ 609600 h 791029"/>
              <a:gd name="connsiteX2" fmla="*/ 624114 w 624114"/>
              <a:gd name="connsiteY2" fmla="*/ 791029 h 791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4114" h="791029">
                <a:moveTo>
                  <a:pt x="0" y="0"/>
                </a:moveTo>
                <a:cubicBezTo>
                  <a:pt x="45962" y="238881"/>
                  <a:pt x="91924" y="477762"/>
                  <a:pt x="195943" y="609600"/>
                </a:cubicBezTo>
                <a:cubicBezTo>
                  <a:pt x="299962" y="741438"/>
                  <a:pt x="462038" y="766233"/>
                  <a:pt x="624114" y="791029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E6A8FE61-A697-9C40-93B5-408B4C43AFBD}"/>
              </a:ext>
            </a:extLst>
          </p:cNvPr>
          <p:cNvSpPr/>
          <p:nvPr/>
        </p:nvSpPr>
        <p:spPr>
          <a:xfrm>
            <a:off x="2002426" y="2875460"/>
            <a:ext cx="536028" cy="265588"/>
          </a:xfrm>
          <a:custGeom>
            <a:avLst/>
            <a:gdLst>
              <a:gd name="connsiteX0" fmla="*/ 0 w 536028"/>
              <a:gd name="connsiteY0" fmla="*/ 0 h 265588"/>
              <a:gd name="connsiteX1" fmla="*/ 75675 w 536028"/>
              <a:gd name="connsiteY1" fmla="*/ 189186 h 265588"/>
              <a:gd name="connsiteX2" fmla="*/ 239636 w 536028"/>
              <a:gd name="connsiteY2" fmla="*/ 264861 h 265588"/>
              <a:gd name="connsiteX3" fmla="*/ 454047 w 536028"/>
              <a:gd name="connsiteY3" fmla="*/ 214411 h 265588"/>
              <a:gd name="connsiteX4" fmla="*/ 536028 w 536028"/>
              <a:gd name="connsiteY4" fmla="*/ 18919 h 265588"/>
              <a:gd name="connsiteX5" fmla="*/ 536028 w 536028"/>
              <a:gd name="connsiteY5" fmla="*/ 18919 h 26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028" h="265588">
                <a:moveTo>
                  <a:pt x="0" y="0"/>
                </a:moveTo>
                <a:cubicBezTo>
                  <a:pt x="17868" y="72521"/>
                  <a:pt x="35736" y="145043"/>
                  <a:pt x="75675" y="189186"/>
                </a:cubicBezTo>
                <a:cubicBezTo>
                  <a:pt x="115614" y="233330"/>
                  <a:pt x="176574" y="260657"/>
                  <a:pt x="239636" y="264861"/>
                </a:cubicBezTo>
                <a:cubicBezTo>
                  <a:pt x="302698" y="269065"/>
                  <a:pt x="404648" y="255401"/>
                  <a:pt x="454047" y="214411"/>
                </a:cubicBezTo>
                <a:cubicBezTo>
                  <a:pt x="503446" y="173421"/>
                  <a:pt x="536028" y="18919"/>
                  <a:pt x="536028" y="18919"/>
                </a:cubicBezTo>
                <a:lnTo>
                  <a:pt x="536028" y="18919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9543A5B-DA87-D942-824E-774678ABC7C1}"/>
              </a:ext>
            </a:extLst>
          </p:cNvPr>
          <p:cNvSpPr txBox="1"/>
          <p:nvPr/>
        </p:nvSpPr>
        <p:spPr>
          <a:xfrm>
            <a:off x="2491108" y="2756232"/>
            <a:ext cx="15385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Gill Sans MT" panose="020B0502020104020203" pitchFamily="34" charset="77"/>
              </a:rPr>
              <a:t>SRAC</a:t>
            </a:r>
            <a:r>
              <a:rPr lang="en-US" sz="1000" baseline="-25000" dirty="0">
                <a:latin typeface="Gill Sans MT" panose="020B0502020104020203" pitchFamily="34" charset="77"/>
              </a:rPr>
              <a:t>2</a:t>
            </a: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B44BF520-0E57-CB4A-B61F-3148841B5C26}"/>
              </a:ext>
            </a:extLst>
          </p:cNvPr>
          <p:cNvSpPr/>
          <p:nvPr/>
        </p:nvSpPr>
        <p:spPr>
          <a:xfrm>
            <a:off x="2262200" y="3564728"/>
            <a:ext cx="536028" cy="265588"/>
          </a:xfrm>
          <a:custGeom>
            <a:avLst/>
            <a:gdLst>
              <a:gd name="connsiteX0" fmla="*/ 0 w 536028"/>
              <a:gd name="connsiteY0" fmla="*/ 0 h 265588"/>
              <a:gd name="connsiteX1" fmla="*/ 75675 w 536028"/>
              <a:gd name="connsiteY1" fmla="*/ 189186 h 265588"/>
              <a:gd name="connsiteX2" fmla="*/ 239636 w 536028"/>
              <a:gd name="connsiteY2" fmla="*/ 264861 h 265588"/>
              <a:gd name="connsiteX3" fmla="*/ 454047 w 536028"/>
              <a:gd name="connsiteY3" fmla="*/ 214411 h 265588"/>
              <a:gd name="connsiteX4" fmla="*/ 536028 w 536028"/>
              <a:gd name="connsiteY4" fmla="*/ 18919 h 265588"/>
              <a:gd name="connsiteX5" fmla="*/ 536028 w 536028"/>
              <a:gd name="connsiteY5" fmla="*/ 18919 h 26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028" h="265588">
                <a:moveTo>
                  <a:pt x="0" y="0"/>
                </a:moveTo>
                <a:cubicBezTo>
                  <a:pt x="17868" y="72521"/>
                  <a:pt x="35736" y="145043"/>
                  <a:pt x="75675" y="189186"/>
                </a:cubicBezTo>
                <a:cubicBezTo>
                  <a:pt x="115614" y="233330"/>
                  <a:pt x="176574" y="260657"/>
                  <a:pt x="239636" y="264861"/>
                </a:cubicBezTo>
                <a:cubicBezTo>
                  <a:pt x="302698" y="269065"/>
                  <a:pt x="404648" y="255401"/>
                  <a:pt x="454047" y="214411"/>
                </a:cubicBezTo>
                <a:cubicBezTo>
                  <a:pt x="503446" y="173421"/>
                  <a:pt x="536028" y="18919"/>
                  <a:pt x="536028" y="18919"/>
                </a:cubicBezTo>
                <a:lnTo>
                  <a:pt x="536028" y="18919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C64E9D-D573-174B-99E5-B4893C8EBAB7}"/>
              </a:ext>
            </a:extLst>
          </p:cNvPr>
          <p:cNvSpPr txBox="1"/>
          <p:nvPr/>
        </p:nvSpPr>
        <p:spPr>
          <a:xfrm>
            <a:off x="2757809" y="3438573"/>
            <a:ext cx="15385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Gill Sans MT" panose="020B0502020104020203" pitchFamily="34" charset="77"/>
              </a:rPr>
              <a:t>SRAC</a:t>
            </a:r>
            <a:r>
              <a:rPr lang="en-US" sz="1000" baseline="-25000" dirty="0">
                <a:latin typeface="Gill Sans MT" panose="020B0502020104020203" pitchFamily="34" charset="77"/>
              </a:rPr>
              <a:t>3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CE14710C-3B89-EA47-BA68-4C7EC845BAE6}"/>
              </a:ext>
            </a:extLst>
          </p:cNvPr>
          <p:cNvSpPr/>
          <p:nvPr/>
        </p:nvSpPr>
        <p:spPr>
          <a:xfrm>
            <a:off x="2968785" y="3886848"/>
            <a:ext cx="536028" cy="265588"/>
          </a:xfrm>
          <a:custGeom>
            <a:avLst/>
            <a:gdLst>
              <a:gd name="connsiteX0" fmla="*/ 0 w 536028"/>
              <a:gd name="connsiteY0" fmla="*/ 0 h 265588"/>
              <a:gd name="connsiteX1" fmla="*/ 75675 w 536028"/>
              <a:gd name="connsiteY1" fmla="*/ 189186 h 265588"/>
              <a:gd name="connsiteX2" fmla="*/ 239636 w 536028"/>
              <a:gd name="connsiteY2" fmla="*/ 264861 h 265588"/>
              <a:gd name="connsiteX3" fmla="*/ 454047 w 536028"/>
              <a:gd name="connsiteY3" fmla="*/ 214411 h 265588"/>
              <a:gd name="connsiteX4" fmla="*/ 536028 w 536028"/>
              <a:gd name="connsiteY4" fmla="*/ 18919 h 265588"/>
              <a:gd name="connsiteX5" fmla="*/ 536028 w 536028"/>
              <a:gd name="connsiteY5" fmla="*/ 18919 h 26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028" h="265588">
                <a:moveTo>
                  <a:pt x="0" y="0"/>
                </a:moveTo>
                <a:cubicBezTo>
                  <a:pt x="17868" y="72521"/>
                  <a:pt x="35736" y="145043"/>
                  <a:pt x="75675" y="189186"/>
                </a:cubicBezTo>
                <a:cubicBezTo>
                  <a:pt x="115614" y="233330"/>
                  <a:pt x="176574" y="260657"/>
                  <a:pt x="239636" y="264861"/>
                </a:cubicBezTo>
                <a:cubicBezTo>
                  <a:pt x="302698" y="269065"/>
                  <a:pt x="404648" y="255401"/>
                  <a:pt x="454047" y="214411"/>
                </a:cubicBezTo>
                <a:cubicBezTo>
                  <a:pt x="503446" y="173421"/>
                  <a:pt x="536028" y="18919"/>
                  <a:pt x="536028" y="18919"/>
                </a:cubicBezTo>
                <a:lnTo>
                  <a:pt x="536028" y="18919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893C799-9016-554B-9326-AAABAF2A061C}"/>
              </a:ext>
            </a:extLst>
          </p:cNvPr>
          <p:cNvSpPr txBox="1"/>
          <p:nvPr/>
        </p:nvSpPr>
        <p:spPr>
          <a:xfrm>
            <a:off x="3075649" y="3700278"/>
            <a:ext cx="15385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Gill Sans MT" panose="020B0502020104020203" pitchFamily="34" charset="77"/>
              </a:rPr>
              <a:t>SRAC</a:t>
            </a:r>
            <a:r>
              <a:rPr lang="en-US" sz="1000" baseline="-25000" dirty="0">
                <a:latin typeface="Gill Sans MT" panose="020B0502020104020203" pitchFamily="34" charset="77"/>
              </a:rPr>
              <a:t>4</a:t>
            </a: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55A0E792-3642-B141-9172-D049B39FB265}"/>
              </a:ext>
            </a:extLst>
          </p:cNvPr>
          <p:cNvSpPr/>
          <p:nvPr/>
        </p:nvSpPr>
        <p:spPr>
          <a:xfrm>
            <a:off x="3921289" y="3900702"/>
            <a:ext cx="536028" cy="265588"/>
          </a:xfrm>
          <a:custGeom>
            <a:avLst/>
            <a:gdLst>
              <a:gd name="connsiteX0" fmla="*/ 0 w 536028"/>
              <a:gd name="connsiteY0" fmla="*/ 0 h 265588"/>
              <a:gd name="connsiteX1" fmla="*/ 75675 w 536028"/>
              <a:gd name="connsiteY1" fmla="*/ 189186 h 265588"/>
              <a:gd name="connsiteX2" fmla="*/ 239636 w 536028"/>
              <a:gd name="connsiteY2" fmla="*/ 264861 h 265588"/>
              <a:gd name="connsiteX3" fmla="*/ 454047 w 536028"/>
              <a:gd name="connsiteY3" fmla="*/ 214411 h 265588"/>
              <a:gd name="connsiteX4" fmla="*/ 536028 w 536028"/>
              <a:gd name="connsiteY4" fmla="*/ 18919 h 265588"/>
              <a:gd name="connsiteX5" fmla="*/ 536028 w 536028"/>
              <a:gd name="connsiteY5" fmla="*/ 18919 h 26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028" h="265588">
                <a:moveTo>
                  <a:pt x="0" y="0"/>
                </a:moveTo>
                <a:cubicBezTo>
                  <a:pt x="17868" y="72521"/>
                  <a:pt x="35736" y="145043"/>
                  <a:pt x="75675" y="189186"/>
                </a:cubicBezTo>
                <a:cubicBezTo>
                  <a:pt x="115614" y="233330"/>
                  <a:pt x="176574" y="260657"/>
                  <a:pt x="239636" y="264861"/>
                </a:cubicBezTo>
                <a:cubicBezTo>
                  <a:pt x="302698" y="269065"/>
                  <a:pt x="404648" y="255401"/>
                  <a:pt x="454047" y="214411"/>
                </a:cubicBezTo>
                <a:cubicBezTo>
                  <a:pt x="503446" y="173421"/>
                  <a:pt x="536028" y="18919"/>
                  <a:pt x="536028" y="18919"/>
                </a:cubicBezTo>
                <a:lnTo>
                  <a:pt x="536028" y="18919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C9659DB-3C35-3247-A44A-7D3D604F1417}"/>
              </a:ext>
            </a:extLst>
          </p:cNvPr>
          <p:cNvSpPr txBox="1"/>
          <p:nvPr/>
        </p:nvSpPr>
        <p:spPr>
          <a:xfrm>
            <a:off x="4029622" y="3724024"/>
            <a:ext cx="15385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Gill Sans MT" panose="020B0502020104020203" pitchFamily="34" charset="77"/>
              </a:rPr>
              <a:t>SRAC</a:t>
            </a:r>
            <a:r>
              <a:rPr lang="en-US" sz="1000" baseline="-25000" dirty="0">
                <a:latin typeface="Gill Sans MT" panose="020B0502020104020203" pitchFamily="34" charset="77"/>
              </a:rPr>
              <a:t>5</a:t>
            </a: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69688A10-9B1B-8443-A3EE-7982E55EBCD7}"/>
              </a:ext>
            </a:extLst>
          </p:cNvPr>
          <p:cNvSpPr/>
          <p:nvPr/>
        </p:nvSpPr>
        <p:spPr>
          <a:xfrm>
            <a:off x="4754121" y="3897429"/>
            <a:ext cx="536028" cy="265588"/>
          </a:xfrm>
          <a:custGeom>
            <a:avLst/>
            <a:gdLst>
              <a:gd name="connsiteX0" fmla="*/ 0 w 536028"/>
              <a:gd name="connsiteY0" fmla="*/ 0 h 265588"/>
              <a:gd name="connsiteX1" fmla="*/ 75675 w 536028"/>
              <a:gd name="connsiteY1" fmla="*/ 189186 h 265588"/>
              <a:gd name="connsiteX2" fmla="*/ 239636 w 536028"/>
              <a:gd name="connsiteY2" fmla="*/ 264861 h 265588"/>
              <a:gd name="connsiteX3" fmla="*/ 454047 w 536028"/>
              <a:gd name="connsiteY3" fmla="*/ 214411 h 265588"/>
              <a:gd name="connsiteX4" fmla="*/ 536028 w 536028"/>
              <a:gd name="connsiteY4" fmla="*/ 18919 h 265588"/>
              <a:gd name="connsiteX5" fmla="*/ 536028 w 536028"/>
              <a:gd name="connsiteY5" fmla="*/ 18919 h 26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028" h="265588">
                <a:moveTo>
                  <a:pt x="0" y="0"/>
                </a:moveTo>
                <a:cubicBezTo>
                  <a:pt x="17868" y="72521"/>
                  <a:pt x="35736" y="145043"/>
                  <a:pt x="75675" y="189186"/>
                </a:cubicBezTo>
                <a:cubicBezTo>
                  <a:pt x="115614" y="233330"/>
                  <a:pt x="176574" y="260657"/>
                  <a:pt x="239636" y="264861"/>
                </a:cubicBezTo>
                <a:cubicBezTo>
                  <a:pt x="302698" y="269065"/>
                  <a:pt x="404648" y="255401"/>
                  <a:pt x="454047" y="214411"/>
                </a:cubicBezTo>
                <a:cubicBezTo>
                  <a:pt x="503446" y="173421"/>
                  <a:pt x="536028" y="18919"/>
                  <a:pt x="536028" y="18919"/>
                </a:cubicBezTo>
                <a:lnTo>
                  <a:pt x="536028" y="18919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BB3B05D-75FE-5F4D-A50B-967A3F77F282}"/>
              </a:ext>
            </a:extLst>
          </p:cNvPr>
          <p:cNvSpPr txBox="1"/>
          <p:nvPr/>
        </p:nvSpPr>
        <p:spPr>
          <a:xfrm>
            <a:off x="4955139" y="3725257"/>
            <a:ext cx="15385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Gill Sans MT" panose="020B0502020104020203" pitchFamily="34" charset="77"/>
              </a:rPr>
              <a:t>SRAC</a:t>
            </a:r>
            <a:r>
              <a:rPr lang="en-US" sz="1000" baseline="-25000" dirty="0">
                <a:latin typeface="Gill Sans MT" panose="020B0502020104020203" pitchFamily="34" charset="77"/>
              </a:rPr>
              <a:t>6</a:t>
            </a:r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3258C764-2BAF-FB42-8A7A-481634607DDA}"/>
              </a:ext>
            </a:extLst>
          </p:cNvPr>
          <p:cNvSpPr/>
          <p:nvPr/>
        </p:nvSpPr>
        <p:spPr>
          <a:xfrm>
            <a:off x="5488416" y="3571844"/>
            <a:ext cx="536028" cy="265588"/>
          </a:xfrm>
          <a:custGeom>
            <a:avLst/>
            <a:gdLst>
              <a:gd name="connsiteX0" fmla="*/ 0 w 536028"/>
              <a:gd name="connsiteY0" fmla="*/ 0 h 265588"/>
              <a:gd name="connsiteX1" fmla="*/ 75675 w 536028"/>
              <a:gd name="connsiteY1" fmla="*/ 189186 h 265588"/>
              <a:gd name="connsiteX2" fmla="*/ 239636 w 536028"/>
              <a:gd name="connsiteY2" fmla="*/ 264861 h 265588"/>
              <a:gd name="connsiteX3" fmla="*/ 454047 w 536028"/>
              <a:gd name="connsiteY3" fmla="*/ 214411 h 265588"/>
              <a:gd name="connsiteX4" fmla="*/ 536028 w 536028"/>
              <a:gd name="connsiteY4" fmla="*/ 18919 h 265588"/>
              <a:gd name="connsiteX5" fmla="*/ 536028 w 536028"/>
              <a:gd name="connsiteY5" fmla="*/ 18919 h 26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028" h="265588">
                <a:moveTo>
                  <a:pt x="0" y="0"/>
                </a:moveTo>
                <a:cubicBezTo>
                  <a:pt x="17868" y="72521"/>
                  <a:pt x="35736" y="145043"/>
                  <a:pt x="75675" y="189186"/>
                </a:cubicBezTo>
                <a:cubicBezTo>
                  <a:pt x="115614" y="233330"/>
                  <a:pt x="176574" y="260657"/>
                  <a:pt x="239636" y="264861"/>
                </a:cubicBezTo>
                <a:cubicBezTo>
                  <a:pt x="302698" y="269065"/>
                  <a:pt x="404648" y="255401"/>
                  <a:pt x="454047" y="214411"/>
                </a:cubicBezTo>
                <a:cubicBezTo>
                  <a:pt x="503446" y="173421"/>
                  <a:pt x="536028" y="18919"/>
                  <a:pt x="536028" y="18919"/>
                </a:cubicBezTo>
                <a:lnTo>
                  <a:pt x="536028" y="18919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8554912-CF31-8147-BB52-809A42BD9EBB}"/>
              </a:ext>
            </a:extLst>
          </p:cNvPr>
          <p:cNvSpPr txBox="1"/>
          <p:nvPr/>
        </p:nvSpPr>
        <p:spPr>
          <a:xfrm>
            <a:off x="5212127" y="3374755"/>
            <a:ext cx="15385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Gill Sans MT" panose="020B0502020104020203" pitchFamily="34" charset="77"/>
              </a:rPr>
              <a:t>SRAC</a:t>
            </a:r>
            <a:r>
              <a:rPr lang="en-US" sz="1000" baseline="-25000" dirty="0">
                <a:latin typeface="Gill Sans MT" panose="020B0502020104020203" pitchFamily="34" charset="77"/>
              </a:rPr>
              <a:t>7</a:t>
            </a: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4A97BC79-1E17-0042-BDC7-9084313C4663}"/>
              </a:ext>
            </a:extLst>
          </p:cNvPr>
          <p:cNvSpPr/>
          <p:nvPr/>
        </p:nvSpPr>
        <p:spPr>
          <a:xfrm>
            <a:off x="5765508" y="2882577"/>
            <a:ext cx="536028" cy="265588"/>
          </a:xfrm>
          <a:custGeom>
            <a:avLst/>
            <a:gdLst>
              <a:gd name="connsiteX0" fmla="*/ 0 w 536028"/>
              <a:gd name="connsiteY0" fmla="*/ 0 h 265588"/>
              <a:gd name="connsiteX1" fmla="*/ 75675 w 536028"/>
              <a:gd name="connsiteY1" fmla="*/ 189186 h 265588"/>
              <a:gd name="connsiteX2" fmla="*/ 239636 w 536028"/>
              <a:gd name="connsiteY2" fmla="*/ 264861 h 265588"/>
              <a:gd name="connsiteX3" fmla="*/ 454047 w 536028"/>
              <a:gd name="connsiteY3" fmla="*/ 214411 h 265588"/>
              <a:gd name="connsiteX4" fmla="*/ 536028 w 536028"/>
              <a:gd name="connsiteY4" fmla="*/ 18919 h 265588"/>
              <a:gd name="connsiteX5" fmla="*/ 536028 w 536028"/>
              <a:gd name="connsiteY5" fmla="*/ 18919 h 26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028" h="265588">
                <a:moveTo>
                  <a:pt x="0" y="0"/>
                </a:moveTo>
                <a:cubicBezTo>
                  <a:pt x="17868" y="72521"/>
                  <a:pt x="35736" y="145043"/>
                  <a:pt x="75675" y="189186"/>
                </a:cubicBezTo>
                <a:cubicBezTo>
                  <a:pt x="115614" y="233330"/>
                  <a:pt x="176574" y="260657"/>
                  <a:pt x="239636" y="264861"/>
                </a:cubicBezTo>
                <a:cubicBezTo>
                  <a:pt x="302698" y="269065"/>
                  <a:pt x="404648" y="255401"/>
                  <a:pt x="454047" y="214411"/>
                </a:cubicBezTo>
                <a:cubicBezTo>
                  <a:pt x="503446" y="173421"/>
                  <a:pt x="536028" y="18919"/>
                  <a:pt x="536028" y="18919"/>
                </a:cubicBezTo>
                <a:lnTo>
                  <a:pt x="536028" y="18919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50DAB73-4A0E-EA4D-A8BA-5F68080A9277}"/>
              </a:ext>
            </a:extLst>
          </p:cNvPr>
          <p:cNvSpPr txBox="1"/>
          <p:nvPr/>
        </p:nvSpPr>
        <p:spPr>
          <a:xfrm>
            <a:off x="5435399" y="2680086"/>
            <a:ext cx="15385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Gill Sans MT" panose="020B0502020104020203" pitchFamily="34" charset="77"/>
              </a:rPr>
              <a:t>SRAC</a:t>
            </a:r>
            <a:r>
              <a:rPr lang="en-US" sz="1000" baseline="-25000" dirty="0">
                <a:latin typeface="Gill Sans MT" panose="020B0502020104020203" pitchFamily="34" charset="77"/>
              </a:rPr>
              <a:t>7</a:t>
            </a: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760070EA-DEF2-8A47-A641-82064868D9CB}"/>
              </a:ext>
            </a:extLst>
          </p:cNvPr>
          <p:cNvSpPr/>
          <p:nvPr/>
        </p:nvSpPr>
        <p:spPr>
          <a:xfrm>
            <a:off x="5897126" y="2234875"/>
            <a:ext cx="536028" cy="265588"/>
          </a:xfrm>
          <a:custGeom>
            <a:avLst/>
            <a:gdLst>
              <a:gd name="connsiteX0" fmla="*/ 0 w 536028"/>
              <a:gd name="connsiteY0" fmla="*/ 0 h 265588"/>
              <a:gd name="connsiteX1" fmla="*/ 75675 w 536028"/>
              <a:gd name="connsiteY1" fmla="*/ 189186 h 265588"/>
              <a:gd name="connsiteX2" fmla="*/ 239636 w 536028"/>
              <a:gd name="connsiteY2" fmla="*/ 264861 h 265588"/>
              <a:gd name="connsiteX3" fmla="*/ 454047 w 536028"/>
              <a:gd name="connsiteY3" fmla="*/ 214411 h 265588"/>
              <a:gd name="connsiteX4" fmla="*/ 536028 w 536028"/>
              <a:gd name="connsiteY4" fmla="*/ 18919 h 265588"/>
              <a:gd name="connsiteX5" fmla="*/ 536028 w 536028"/>
              <a:gd name="connsiteY5" fmla="*/ 18919 h 26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028" h="265588">
                <a:moveTo>
                  <a:pt x="0" y="0"/>
                </a:moveTo>
                <a:cubicBezTo>
                  <a:pt x="17868" y="72521"/>
                  <a:pt x="35736" y="145043"/>
                  <a:pt x="75675" y="189186"/>
                </a:cubicBezTo>
                <a:cubicBezTo>
                  <a:pt x="115614" y="233330"/>
                  <a:pt x="176574" y="260657"/>
                  <a:pt x="239636" y="264861"/>
                </a:cubicBezTo>
                <a:cubicBezTo>
                  <a:pt x="302698" y="269065"/>
                  <a:pt x="404648" y="255401"/>
                  <a:pt x="454047" y="214411"/>
                </a:cubicBezTo>
                <a:cubicBezTo>
                  <a:pt x="503446" y="173421"/>
                  <a:pt x="536028" y="18919"/>
                  <a:pt x="536028" y="18919"/>
                </a:cubicBezTo>
                <a:lnTo>
                  <a:pt x="536028" y="18919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6E60A63-7703-DC4A-8018-A01CBE5D6FB8}"/>
              </a:ext>
            </a:extLst>
          </p:cNvPr>
          <p:cNvSpPr txBox="1"/>
          <p:nvPr/>
        </p:nvSpPr>
        <p:spPr>
          <a:xfrm>
            <a:off x="5513184" y="2010875"/>
            <a:ext cx="15385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Gill Sans MT" panose="020B0502020104020203" pitchFamily="34" charset="77"/>
              </a:rPr>
              <a:t>SRAC</a:t>
            </a:r>
            <a:r>
              <a:rPr lang="en-US" sz="1000" baseline="-25000" dirty="0">
                <a:latin typeface="Gill Sans MT" panose="020B0502020104020203" pitchFamily="34" charset="77"/>
              </a:rPr>
              <a:t>8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1B572D5-AC08-D042-8255-0E396B1F41B1}"/>
              </a:ext>
            </a:extLst>
          </p:cNvPr>
          <p:cNvSpPr txBox="1"/>
          <p:nvPr/>
        </p:nvSpPr>
        <p:spPr>
          <a:xfrm>
            <a:off x="6401739" y="1906448"/>
            <a:ext cx="1538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ill Sans MT" panose="020B0502020104020203" pitchFamily="34" charset="77"/>
              </a:rPr>
              <a:t>LRAC</a:t>
            </a:r>
            <a:endParaRPr lang="en-US" sz="1400" baseline="-25000" dirty="0">
              <a:latin typeface="Gill Sans MT" panose="020B0502020104020203" pitchFamily="34" charset="7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0C73149-C22B-E542-AB87-AE17B02E5BC1}"/>
              </a:ext>
            </a:extLst>
          </p:cNvPr>
          <p:cNvSpPr txBox="1"/>
          <p:nvPr/>
        </p:nvSpPr>
        <p:spPr>
          <a:xfrm>
            <a:off x="1566379" y="4124495"/>
            <a:ext cx="1157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Gill Sans MT" panose="020B0502020104020203" pitchFamily="34" charset="77"/>
              </a:rPr>
              <a:t>Economies of Scale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DEF35FA-8DC0-6740-A08D-FDF119FBE794}"/>
              </a:ext>
            </a:extLst>
          </p:cNvPr>
          <p:cNvCxnSpPr>
            <a:cxnSpLocks/>
          </p:cNvCxnSpPr>
          <p:nvPr/>
        </p:nvCxnSpPr>
        <p:spPr>
          <a:xfrm>
            <a:off x="3229083" y="4170582"/>
            <a:ext cx="0" cy="74579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69B5645-B20A-2F41-A905-6F471D88469A}"/>
              </a:ext>
            </a:extLst>
          </p:cNvPr>
          <p:cNvCxnSpPr>
            <a:cxnSpLocks/>
          </p:cNvCxnSpPr>
          <p:nvPr/>
        </p:nvCxnSpPr>
        <p:spPr>
          <a:xfrm>
            <a:off x="5073598" y="4180144"/>
            <a:ext cx="0" cy="74579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534108BA-F7DF-4B46-8882-482426E0D641}"/>
              </a:ext>
            </a:extLst>
          </p:cNvPr>
          <p:cNvSpPr txBox="1"/>
          <p:nvPr/>
        </p:nvSpPr>
        <p:spPr>
          <a:xfrm>
            <a:off x="6116685" y="4151460"/>
            <a:ext cx="1157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Gill Sans MT" panose="020B0502020104020203" pitchFamily="34" charset="77"/>
              </a:rPr>
              <a:t>Diseconomies of Scale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7ACAA32-9AB1-E346-8BBB-D6B0E2299294}"/>
              </a:ext>
            </a:extLst>
          </p:cNvPr>
          <p:cNvSpPr txBox="1"/>
          <p:nvPr/>
        </p:nvSpPr>
        <p:spPr>
          <a:xfrm>
            <a:off x="3257285" y="4447452"/>
            <a:ext cx="905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Gill Sans MT" panose="020B0502020104020203" pitchFamily="34" charset="77"/>
              </a:rPr>
              <a:t>Minimum Efficient Scale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22DE79B-1A69-1840-8937-72D4C490835D}"/>
              </a:ext>
            </a:extLst>
          </p:cNvPr>
          <p:cNvCxnSpPr/>
          <p:nvPr/>
        </p:nvCxnSpPr>
        <p:spPr>
          <a:xfrm flipH="1" flipV="1">
            <a:off x="3298104" y="4213421"/>
            <a:ext cx="252779" cy="2852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9C6D11DC-E953-B44C-A43D-37A7789DFCE8}"/>
              </a:ext>
            </a:extLst>
          </p:cNvPr>
          <p:cNvSpPr/>
          <p:nvPr/>
        </p:nvSpPr>
        <p:spPr>
          <a:xfrm>
            <a:off x="132420" y="5591828"/>
            <a:ext cx="1499274" cy="83894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Click for SRACs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C17CF11-BCFE-F64E-A26E-379A223CAD80}"/>
              </a:ext>
            </a:extLst>
          </p:cNvPr>
          <p:cNvSpPr/>
          <p:nvPr/>
        </p:nvSpPr>
        <p:spPr>
          <a:xfrm>
            <a:off x="2038389" y="5592987"/>
            <a:ext cx="1499274" cy="8329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Click for</a:t>
            </a:r>
          </a:p>
          <a:p>
            <a:pPr algn="ctr"/>
            <a:r>
              <a:rPr lang="en-US" dirty="0"/>
              <a:t> LRAC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E840785-E970-7640-814D-9A887287A704}"/>
              </a:ext>
            </a:extLst>
          </p:cNvPr>
          <p:cNvSpPr/>
          <p:nvPr/>
        </p:nvSpPr>
        <p:spPr>
          <a:xfrm>
            <a:off x="3879043" y="5598769"/>
            <a:ext cx="1499274" cy="8271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Click for</a:t>
            </a:r>
          </a:p>
          <a:p>
            <a:pPr algn="ctr"/>
            <a:r>
              <a:rPr lang="en-US" sz="1600" dirty="0"/>
              <a:t>Economies of Scale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71984D5-6623-F840-A3BE-8A8C91637F71}"/>
              </a:ext>
            </a:extLst>
          </p:cNvPr>
          <p:cNvSpPr/>
          <p:nvPr/>
        </p:nvSpPr>
        <p:spPr>
          <a:xfrm>
            <a:off x="5719697" y="5595878"/>
            <a:ext cx="1407918" cy="8271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Click for</a:t>
            </a:r>
          </a:p>
          <a:p>
            <a:pPr algn="ctr"/>
            <a:r>
              <a:rPr lang="en-US" sz="1600" dirty="0"/>
              <a:t>Diseconomies of Scale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3632EF8-B6CF-D843-A336-8B367F85A8D1}"/>
              </a:ext>
            </a:extLst>
          </p:cNvPr>
          <p:cNvSpPr/>
          <p:nvPr/>
        </p:nvSpPr>
        <p:spPr>
          <a:xfrm>
            <a:off x="7482058" y="5591606"/>
            <a:ext cx="1499274" cy="8271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Click for</a:t>
            </a:r>
          </a:p>
          <a:p>
            <a:pPr algn="ctr"/>
            <a:r>
              <a:rPr lang="en-US" sz="1600" dirty="0"/>
              <a:t>Minimum Efficient Scale</a:t>
            </a:r>
          </a:p>
        </p:txBody>
      </p:sp>
    </p:spTree>
    <p:extLst>
      <p:ext uri="{BB962C8B-B14F-4D97-AF65-F5344CB8AC3E}">
        <p14:creationId xmlns:p14="http://schemas.microsoft.com/office/powerpoint/2010/main" val="199866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9" grpId="0" animBg="1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 animBg="1"/>
      <p:bldP spid="29" grpId="0"/>
      <p:bldP spid="30" grpId="0" animBg="1"/>
      <p:bldP spid="31" grpId="0"/>
      <p:bldP spid="32" grpId="0" animBg="1"/>
      <p:bldP spid="33" grpId="0"/>
      <p:bldP spid="34" grpId="0" animBg="1"/>
      <p:bldP spid="35" grpId="0"/>
      <p:bldP spid="36" grpId="0"/>
      <p:bldP spid="37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0143C148-8C51-0449-816B-1B1BF6E6187C}" vid="{29AA8862-2AF2-2D46-9456-0C374C2A17B2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D617D7B4-AB44-244C-AC6D-1CD312E024A3}">
  <we:reference id="wa104381063" version="1.0.0.1" store="en-001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</TotalTime>
  <Words>476</Words>
  <Application>Microsoft Macintosh PowerPoint</Application>
  <PresentationFormat>On-screen Show (4:3)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Chalkboard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Isobel Cafferty</dc:creator>
  <cp:lastModifiedBy>Isobel Cafferty</cp:lastModifiedBy>
  <cp:revision>11</cp:revision>
  <dcterms:created xsi:type="dcterms:W3CDTF">2020-02-21T16:37:26Z</dcterms:created>
  <dcterms:modified xsi:type="dcterms:W3CDTF">2020-02-21T21:26:02Z</dcterms:modified>
</cp:coreProperties>
</file>